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6"/>
  </p:notesMasterIdLst>
  <p:handoutMasterIdLst>
    <p:handoutMasterId r:id="rId27"/>
  </p:handoutMasterIdLst>
  <p:sldIdLst>
    <p:sldId id="257" r:id="rId2"/>
    <p:sldId id="528" r:id="rId3"/>
    <p:sldId id="392" r:id="rId4"/>
    <p:sldId id="509" r:id="rId5"/>
    <p:sldId id="505" r:id="rId6"/>
    <p:sldId id="510" r:id="rId7"/>
    <p:sldId id="511" r:id="rId8"/>
    <p:sldId id="513" r:id="rId9"/>
    <p:sldId id="512" r:id="rId10"/>
    <p:sldId id="514" r:id="rId11"/>
    <p:sldId id="515" r:id="rId12"/>
    <p:sldId id="516" r:id="rId13"/>
    <p:sldId id="517" r:id="rId14"/>
    <p:sldId id="519" r:id="rId15"/>
    <p:sldId id="518" r:id="rId16"/>
    <p:sldId id="520" r:id="rId17"/>
    <p:sldId id="521" r:id="rId18"/>
    <p:sldId id="522" r:id="rId19"/>
    <p:sldId id="523" r:id="rId20"/>
    <p:sldId id="524" r:id="rId21"/>
    <p:sldId id="525" r:id="rId22"/>
    <p:sldId id="526" r:id="rId23"/>
    <p:sldId id="527" r:id="rId24"/>
    <p:sldId id="45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CC"/>
    <a:srgbClr val="7D613F"/>
    <a:srgbClr val="FFFFA9"/>
    <a:srgbClr val="F5F5F5"/>
    <a:srgbClr val="000000"/>
    <a:srgbClr val="FF9900"/>
    <a:srgbClr val="CC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1" autoAdjust="0"/>
    <p:restoredTop sz="91329" autoAdjust="0"/>
  </p:normalViewPr>
  <p:slideViewPr>
    <p:cSldViewPr>
      <p:cViewPr>
        <p:scale>
          <a:sx n="75" d="100"/>
          <a:sy n="75" d="100"/>
        </p:scale>
        <p:origin x="-163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90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D5E6B4E-858E-4C5F-B503-A4BAAB70A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2E46C7B-0BF2-48C8-BBB7-35A69A00C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A6718D-D85F-453D-BE5B-DA1DB0C052C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EBB592-2FFA-4B05-A2ED-D757FAE8101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02757-2E26-44CA-B559-32390629074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02757-2E26-44CA-B559-32390629074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3382C-4B18-41EC-B255-941924FF8F9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" name="Line 12"/>
          <p:cNvSpPr>
            <a:spLocks noChangeShapeType="1"/>
          </p:cNvSpPr>
          <p:nvPr userDrawn="1"/>
        </p:nvSpPr>
        <p:spPr bwMode="auto">
          <a:xfrm>
            <a:off x="755650" y="5265738"/>
            <a:ext cx="6156325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2411413" y="3465513"/>
            <a:ext cx="4191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>
              <a:defRPr/>
            </a:pPr>
            <a:r>
              <a:rPr lang="en-US" sz="2400" b="1" dirty="0">
                <a:solidFill>
                  <a:srgbClr val="333399"/>
                </a:solidFill>
                <a:latin typeface="Times New Roman" pitchFamily="18" charset="0"/>
              </a:rPr>
              <a:t>Ivan </a:t>
            </a:r>
            <a:r>
              <a:rPr lang="en-US" sz="2400" b="1" dirty="0" err="1">
                <a:solidFill>
                  <a:srgbClr val="333399"/>
                </a:solidFill>
                <a:latin typeface="Times New Roman" pitchFamily="18" charset="0"/>
              </a:rPr>
              <a:t>Lukovi</a:t>
            </a:r>
            <a:r>
              <a:rPr lang="sr-Latn-CS" sz="2400" b="1" dirty="0">
                <a:solidFill>
                  <a:srgbClr val="333399"/>
                </a:solidFill>
                <a:latin typeface="Times New Roman" pitchFamily="18" charset="0"/>
              </a:rPr>
              <a:t>ć</a:t>
            </a:r>
            <a:r>
              <a:rPr lang="en-US" sz="2400" b="1" dirty="0">
                <a:solidFill>
                  <a:srgbClr val="333399"/>
                </a:solidFill>
                <a:latin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sz="2400" b="1" dirty="0">
                <a:solidFill>
                  <a:srgbClr val="333399"/>
                </a:solidFill>
                <a:latin typeface="Times New Roman" pitchFamily="18" charset="0"/>
              </a:rPr>
              <a:t>University of Novi Sad,</a:t>
            </a:r>
          </a:p>
          <a:p>
            <a:pPr>
              <a:defRPr/>
            </a:pPr>
            <a:r>
              <a:rPr lang="en-US" sz="2400" b="1" dirty="0">
                <a:solidFill>
                  <a:srgbClr val="333399"/>
                </a:solidFill>
                <a:latin typeface="Times New Roman" pitchFamily="18" charset="0"/>
              </a:rPr>
              <a:t>Faculty of Technical Sciences</a:t>
            </a:r>
          </a:p>
        </p:txBody>
      </p:sp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3316288"/>
            <a:ext cx="18288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6"/>
          <p:cNvSpPr>
            <a:spLocks noChangeArrowheads="1"/>
          </p:cNvSpPr>
          <p:nvPr userDrawn="1"/>
        </p:nvSpPr>
        <p:spPr bwMode="auto">
          <a:xfrm>
            <a:off x="1150938" y="5445125"/>
            <a:ext cx="64008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GB" sz="3200" i="1" smtClean="0">
                <a:solidFill>
                  <a:srgbClr val="000066"/>
                </a:solidFill>
              </a:rPr>
              <a:t>12th </a:t>
            </a:r>
            <a:r>
              <a:rPr lang="en-GB" sz="3200" i="1">
                <a:solidFill>
                  <a:srgbClr val="000066"/>
                </a:solidFill>
              </a:rPr>
              <a:t>Workshop DAAD</a:t>
            </a:r>
            <a:endParaRPr lang="en-US" sz="3200" i="1">
              <a:solidFill>
                <a:srgbClr val="000066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FCAD3-047D-4E3F-8F39-4217D170219A}" type="slidenum">
              <a:rPr lang="en-US"/>
              <a:pPr>
                <a:defRPr/>
              </a:pPr>
              <a:t>‹#›</a:t>
            </a:fld>
            <a:r>
              <a:rPr lang="en-US"/>
              <a:t> / 23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572FF-3913-4A70-840A-4A56DA309710}" type="slidenum">
              <a:rPr lang="en-US"/>
              <a:pPr>
                <a:defRPr/>
              </a:pPr>
              <a:t>‹#›</a:t>
            </a:fld>
            <a:r>
              <a:rPr lang="en-US"/>
              <a:t> / 23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348C0-C061-49C7-B0BF-CEDF3CCDDB2C}" type="slidenum">
              <a:rPr lang="en-US"/>
              <a:pPr>
                <a:defRPr/>
              </a:pPr>
              <a:t>‹#›</a:t>
            </a:fld>
            <a:r>
              <a:rPr lang="en-US"/>
              <a:t> / 23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8D61B-47EC-4579-BC9E-190064FB1EB7}" type="slidenum">
              <a:rPr lang="en-US"/>
              <a:pPr>
                <a:defRPr/>
              </a:pPr>
              <a:t>‹#›</a:t>
            </a:fld>
            <a:r>
              <a:rPr lang="en-US"/>
              <a:t> / 23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3EE38-D85E-4762-892C-0DFC6D3D74DC}" type="slidenum">
              <a:rPr lang="en-US"/>
              <a:pPr>
                <a:defRPr/>
              </a:pPr>
              <a:t>‹#›</a:t>
            </a:fld>
            <a:r>
              <a:rPr lang="en-US"/>
              <a:t> / 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45720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BF157-131B-47B3-838B-C8FBF22C85D6}" type="slidenum">
              <a:rPr lang="en-US"/>
              <a:pPr>
                <a:defRPr/>
              </a:pPr>
              <a:t>‹#›</a:t>
            </a:fld>
            <a:r>
              <a:rPr lang="en-US"/>
              <a:t> / 23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45720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4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74A8-1DCC-4DBB-BFBB-FF28E36BA364}" type="slidenum">
              <a:rPr lang="en-US"/>
              <a:pPr>
                <a:defRPr/>
              </a:pPr>
              <a:t>‹#›</a:t>
            </a:fld>
            <a:r>
              <a:rPr lang="en-US"/>
              <a:t> / 23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72C29-4B9B-48EA-B5E0-354BFCD32C53}" type="slidenum">
              <a:rPr lang="en-US"/>
              <a:pPr>
                <a:defRPr/>
              </a:pPr>
              <a:t>‹#›</a:t>
            </a:fld>
            <a:r>
              <a:rPr lang="en-US"/>
              <a:t> / 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9FC6B-21DE-4D7B-A847-3FDE9A30D5EF}" type="slidenum">
              <a:rPr lang="en-US"/>
              <a:pPr>
                <a:defRPr/>
              </a:pPr>
              <a:t>‹#›</a:t>
            </a:fld>
            <a:r>
              <a:rPr lang="en-US"/>
              <a:t> / 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45720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E0B04-B833-4340-A39D-B4F994AA1C59}" type="slidenum">
              <a:rPr lang="en-US"/>
              <a:pPr>
                <a:defRPr/>
              </a:pPr>
              <a:t>‹#›</a:t>
            </a:fld>
            <a:r>
              <a:rPr lang="en-US"/>
              <a:t> / 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45720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414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  <p:sp>
        <p:nvSpPr>
          <p:cNvPr id="414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fld id="{83292DAE-9D06-4A48-A8BA-2C8C416738A6}" type="slidenum">
              <a:rPr lang="en-US"/>
              <a:pPr>
                <a:defRPr/>
              </a:pPr>
              <a:t>‹#›</a:t>
            </a:fld>
            <a:r>
              <a:rPr lang="en-US"/>
              <a:t> / 23</a:t>
            </a:r>
          </a:p>
        </p:txBody>
      </p:sp>
      <p:sp>
        <p:nvSpPr>
          <p:cNvPr id="414728" name="Line 8"/>
          <p:cNvSpPr>
            <a:spLocks noChangeShapeType="1"/>
          </p:cNvSpPr>
          <p:nvPr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pic>
        <p:nvPicPr>
          <p:cNvPr id="1033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350" y="49213"/>
            <a:ext cx="684213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strips dir="ru"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06375" y="574675"/>
            <a:ext cx="8937625" cy="2278063"/>
          </a:xfrm>
          <a:noFill/>
        </p:spPr>
        <p:txBody>
          <a:bodyPr/>
          <a:lstStyle/>
          <a:p>
            <a:pPr eaLnBrk="1" hangingPunct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 and Dilemmas in Teaching Computer Science and Informatics Courses at Engineering Faculties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and Minor Changes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Curriculum from 2010</a:t>
            </a:r>
            <a:endParaRPr lang="en-US" smtClean="0"/>
          </a:p>
          <a:p>
            <a:pPr lvl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year:</a:t>
            </a:r>
          </a:p>
          <a:p>
            <a:pPr lvl="2"/>
            <a:r>
              <a:rPr lang="en-US" smtClean="0"/>
              <a:t>Calculus 1 (4+4), Discrete Math. and Linear Algebra (4+4), Program Languages and Data Structures (4+4), Physics (4+4), Fundamentals of Electrical Eng. (4+4), Computer Architecture (4+4), English 1 (3+0), English 2 (3+0)</a:t>
            </a:r>
          </a:p>
          <a:p>
            <a:pPr lvl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year:</a:t>
            </a:r>
          </a:p>
          <a:p>
            <a:pPr lvl="2"/>
            <a:r>
              <a:rPr lang="en-GB" smtClean="0"/>
              <a:t>Calculus 2 (4+4), Modelling and Simulation (4+4), </a:t>
            </a:r>
            <a:r>
              <a:rPr lang="en-US" smtClean="0"/>
              <a:t>Logical Design of Computer Systems 1 (3+3), Object-Oriented Programming (4+4), Operating Systems (4+4), Automatic Control Systems (4+4), Social Aspects of Engineering (2+2), Probability and Random Processes (2+2), Real Time System Software 1 (3+3)</a:t>
            </a:r>
          </a:p>
          <a:p>
            <a:pPr lvl="1"/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year:</a:t>
            </a:r>
          </a:p>
          <a:p>
            <a:pPr lvl="2"/>
            <a:r>
              <a:rPr lang="en-GB" smtClean="0"/>
              <a:t>Methods of Optimization (4+4), ... &lt;&lt;elective courses&gt;&gt;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10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and Minor Changes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Curriculum from 2010</a:t>
            </a:r>
            <a:endParaRPr lang="en-US" dirty="0" smtClean="0"/>
          </a:p>
          <a:p>
            <a:pPr lvl="1"/>
            <a:r>
              <a:rPr lang="en-US" dirty="0" smtClean="0"/>
              <a:t>Main changes (from the viewpoint of CS&amp;I):</a:t>
            </a:r>
          </a:p>
          <a:p>
            <a:pPr lvl="2"/>
            <a:r>
              <a:rPr lang="en-US" dirty="0" smtClean="0"/>
              <a:t>Fundamentals of Electronics: became elective course</a:t>
            </a:r>
          </a:p>
          <a:p>
            <a:pPr lvl="3"/>
            <a:r>
              <a:rPr lang="en-US" dirty="0" smtClean="0"/>
              <a:t>raised to the 3</a:t>
            </a:r>
            <a:r>
              <a:rPr lang="en-US" baseline="30000" dirty="0" smtClean="0"/>
              <a:t>rd</a:t>
            </a:r>
            <a:r>
              <a:rPr lang="en-US" dirty="0" smtClean="0"/>
              <a:t> year</a:t>
            </a:r>
          </a:p>
          <a:p>
            <a:pPr lvl="2"/>
            <a:r>
              <a:rPr lang="en-US" dirty="0" smtClean="0"/>
              <a:t>Databases (4</a:t>
            </a:r>
            <a:r>
              <a:rPr lang="en-US" baseline="30000" dirty="0" smtClean="0"/>
              <a:t>th</a:t>
            </a:r>
            <a:r>
              <a:rPr lang="en-US" dirty="0" smtClean="0"/>
              <a:t> year, 4+3), mandatory for CS&amp;I only: </a:t>
            </a:r>
          </a:p>
          <a:p>
            <a:pPr lvl="3"/>
            <a:r>
              <a:rPr lang="en-US" dirty="0" smtClean="0"/>
              <a:t>divided into two courses: </a:t>
            </a:r>
          </a:p>
          <a:p>
            <a:pPr lvl="3"/>
            <a:r>
              <a:rPr lang="en-US" dirty="0" smtClean="0"/>
              <a:t>Databases 1 (3</a:t>
            </a:r>
            <a:r>
              <a:rPr lang="en-US" baseline="30000" dirty="0" smtClean="0"/>
              <a:t>rd</a:t>
            </a:r>
            <a:r>
              <a:rPr lang="en-US" dirty="0" smtClean="0"/>
              <a:t> year, 4+4), mandatory for all three tracks (basics, lowered to the 3</a:t>
            </a:r>
            <a:r>
              <a:rPr lang="en-US" baseline="30000" dirty="0" smtClean="0"/>
              <a:t>rd</a:t>
            </a:r>
            <a:r>
              <a:rPr lang="en-US" dirty="0" smtClean="0"/>
              <a:t> year) and </a:t>
            </a:r>
          </a:p>
          <a:p>
            <a:pPr lvl="3"/>
            <a:r>
              <a:rPr lang="en-US" dirty="0" smtClean="0"/>
              <a:t>Databases 2 (4</a:t>
            </a:r>
            <a:r>
              <a:rPr lang="en-US" baseline="30000" dirty="0" smtClean="0"/>
              <a:t>th</a:t>
            </a:r>
            <a:r>
              <a:rPr lang="en-US" dirty="0" smtClean="0"/>
              <a:t> year, 2+2), mandatory for CS&amp;I only (advanced)</a:t>
            </a:r>
          </a:p>
          <a:p>
            <a:pPr lvl="2"/>
            <a:r>
              <a:rPr lang="en-US" dirty="0" smtClean="0"/>
              <a:t>Soft Computing (4</a:t>
            </a:r>
            <a:r>
              <a:rPr lang="en-US" baseline="30000" dirty="0" smtClean="0"/>
              <a:t>th</a:t>
            </a:r>
            <a:r>
              <a:rPr lang="en-US" dirty="0" smtClean="0"/>
              <a:t> year, 4+3): introduced as a mandatory course for CS&amp;I only</a:t>
            </a:r>
          </a:p>
          <a:p>
            <a:pPr lvl="2"/>
            <a:r>
              <a:rPr lang="en-US" dirty="0" smtClean="0"/>
              <a:t>Computing Intelligence and Web Programming (3</a:t>
            </a:r>
            <a:r>
              <a:rPr lang="en-US" baseline="30000" dirty="0" smtClean="0"/>
              <a:t>rd</a:t>
            </a:r>
            <a:r>
              <a:rPr lang="en-US" dirty="0" smtClean="0"/>
              <a:t> year): extended room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11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and Minor Changes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Pros:</a:t>
            </a:r>
          </a:p>
          <a:p>
            <a:pPr lvl="1"/>
            <a:r>
              <a:rPr lang="en-US" smtClean="0"/>
              <a:t>Strong mathematics</a:t>
            </a:r>
          </a:p>
          <a:p>
            <a:pPr lvl="1"/>
            <a:r>
              <a:rPr lang="en-US" smtClean="0"/>
              <a:t>General Engineering Approach</a:t>
            </a:r>
          </a:p>
          <a:p>
            <a:pPr lvl="1"/>
            <a:r>
              <a:rPr lang="en-US" smtClean="0"/>
              <a:t>Early nurtured interdisciplinary approach</a:t>
            </a:r>
          </a:p>
          <a:p>
            <a:pPr lvl="2"/>
            <a:r>
              <a:rPr lang="en-US" smtClean="0"/>
              <a:t>particularly important from the CS&amp;I point of view</a:t>
            </a:r>
          </a:p>
          <a:p>
            <a:pPr lvl="1"/>
            <a:r>
              <a:rPr lang="en-US" smtClean="0"/>
              <a:t>Fundamentals of Electrical Engineering – do we need it in CS&amp;I?</a:t>
            </a:r>
          </a:p>
          <a:p>
            <a:pPr lvl="2"/>
            <a:r>
              <a:rPr lang="en-US" smtClean="0"/>
              <a:t>Yes: Titles: Electrical and Computer Engineering</a:t>
            </a:r>
          </a:p>
          <a:p>
            <a:pPr lvl="2"/>
            <a:r>
              <a:rPr lang="en-US" smtClean="0"/>
              <a:t>Yes: A strong requirement of industry sector in Novi Sad</a:t>
            </a:r>
          </a:p>
          <a:p>
            <a:pPr lvl="3"/>
            <a:r>
              <a:rPr lang="en-US" b="1" smtClean="0"/>
              <a:t>DMS </a:t>
            </a:r>
            <a:r>
              <a:rPr lang="en-US" smtClean="0"/>
              <a:t>– Development of Power Control Software Systems</a:t>
            </a:r>
          </a:p>
          <a:p>
            <a:pPr lvl="3"/>
            <a:r>
              <a:rPr lang="en-US" smtClean="0"/>
              <a:t>one of the biggest consumers of our engineers</a:t>
            </a:r>
          </a:p>
          <a:p>
            <a:pPr lvl="1"/>
            <a:r>
              <a:rPr lang="en-US" smtClean="0"/>
              <a:t>All agree that fundamentals of databases are necessary in the core body of knowledge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12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and Minor Changes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Contras:</a:t>
            </a:r>
          </a:p>
          <a:p>
            <a:pPr lvl="1"/>
            <a:r>
              <a:rPr lang="en-US" dirty="0" smtClean="0"/>
              <a:t>"Giant" core courses: 4+4</a:t>
            </a:r>
          </a:p>
          <a:p>
            <a:pPr lvl="2"/>
            <a:r>
              <a:rPr lang="en-US" dirty="0" smtClean="0"/>
              <a:t>even two math courses together in the same semester</a:t>
            </a:r>
          </a:p>
          <a:p>
            <a:pPr lvl="1"/>
            <a:r>
              <a:rPr lang="en-US" dirty="0" smtClean="0"/>
              <a:t>Non-uniformity of study-program</a:t>
            </a:r>
          </a:p>
          <a:p>
            <a:pPr lvl="2"/>
            <a:r>
              <a:rPr lang="en-US" dirty="0" smtClean="0"/>
              <a:t>limited capabilities for exchanging courses and students</a:t>
            </a:r>
          </a:p>
          <a:p>
            <a:pPr lvl="1"/>
            <a:r>
              <a:rPr lang="en-US" dirty="0" smtClean="0"/>
              <a:t>Continuous math approaches are predominant</a:t>
            </a:r>
          </a:p>
          <a:p>
            <a:pPr lvl="1"/>
            <a:r>
              <a:rPr lang="en-US" dirty="0" smtClean="0"/>
              <a:t>A believe, existing at </a:t>
            </a:r>
            <a:r>
              <a:rPr lang="en-US" dirty="0" err="1" smtClean="0"/>
              <a:t>CSy</a:t>
            </a:r>
            <a:r>
              <a:rPr lang="en-US" dirty="0" smtClean="0"/>
              <a:t> and CE, that a number of CS&amp;I courses is "predominant" in the first two years</a:t>
            </a:r>
          </a:p>
          <a:p>
            <a:pPr lvl="2"/>
            <a:r>
              <a:rPr lang="en-US" dirty="0" smtClean="0"/>
              <a:t>4 CS courses vs. 2 CE courses and 3 </a:t>
            </a:r>
            <a:r>
              <a:rPr lang="en-US" dirty="0" err="1" smtClean="0"/>
              <a:t>CSy</a:t>
            </a:r>
            <a:r>
              <a:rPr lang="en-US" dirty="0" smtClean="0"/>
              <a:t> courses</a:t>
            </a:r>
          </a:p>
          <a:p>
            <a:pPr lvl="2"/>
            <a:r>
              <a:rPr lang="en-US" dirty="0" smtClean="0"/>
              <a:t>they would like to see: 1/3+1/3+1/3 scheme, in any way</a:t>
            </a:r>
          </a:p>
          <a:p>
            <a:pPr lvl="1"/>
            <a:r>
              <a:rPr lang="en-US" dirty="0" smtClean="0"/>
              <a:t>A believe, existing at CS&amp;I, that CS curriculum cannot be created by applying "equal participation" principle</a:t>
            </a:r>
          </a:p>
          <a:p>
            <a:pPr lvl="2"/>
            <a:r>
              <a:rPr lang="en-US" dirty="0" smtClean="0"/>
              <a:t>they are strongly against 1/3+1/3+1/3 scheme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13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and Minor Changes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Already faced dilemmas:</a:t>
            </a:r>
          </a:p>
          <a:p>
            <a:pPr lvl="1"/>
            <a:r>
              <a:rPr lang="en-US" dirty="0" smtClean="0"/>
              <a:t>M.Sc. level – should we accept students from other faculties and disciplines?</a:t>
            </a:r>
          </a:p>
          <a:p>
            <a:pPr lvl="1"/>
            <a:r>
              <a:rPr lang="en-US" b="1" dirty="0" err="1" smtClean="0"/>
              <a:t>CSy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more rigid </a:t>
            </a:r>
            <a:r>
              <a:rPr lang="en-US" dirty="0" smtClean="0"/>
              <a:t>approach</a:t>
            </a:r>
          </a:p>
          <a:p>
            <a:pPr lvl="2"/>
            <a:r>
              <a:rPr lang="en-US" dirty="0" smtClean="0"/>
              <a:t>just students from University of Belgrade, Faculty of Electrical Engineering are welcomed</a:t>
            </a:r>
          </a:p>
          <a:p>
            <a:pPr lvl="1"/>
            <a:r>
              <a:rPr lang="en-US" b="1" dirty="0" smtClean="0"/>
              <a:t>CS&amp;I: </a:t>
            </a:r>
            <a:r>
              <a:rPr lang="en-US" b="1" dirty="0" smtClean="0">
                <a:solidFill>
                  <a:srgbClr val="FF0000"/>
                </a:solidFill>
              </a:rPr>
              <a:t>quite liberal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approach</a:t>
            </a:r>
          </a:p>
          <a:p>
            <a:pPr lvl="2"/>
            <a:r>
              <a:rPr lang="en-US" dirty="0" smtClean="0"/>
              <a:t>a lot of interest of students, graduated with CS or related degree from various faculties and departments at FTS</a:t>
            </a:r>
          </a:p>
          <a:p>
            <a:pPr lvl="3"/>
            <a:r>
              <a:rPr lang="en-US" dirty="0" smtClean="0"/>
              <a:t>in general, very positive current experiences</a:t>
            </a:r>
          </a:p>
          <a:p>
            <a:pPr lvl="1"/>
            <a:r>
              <a:rPr lang="en-US" b="1" dirty="0" smtClean="0"/>
              <a:t>CE: </a:t>
            </a:r>
            <a:r>
              <a:rPr lang="en-US" b="1" dirty="0" smtClean="0">
                <a:solidFill>
                  <a:srgbClr val="FF0000"/>
                </a:solidFill>
              </a:rPr>
              <a:t>pragmatically moved </a:t>
            </a:r>
            <a:r>
              <a:rPr lang="en-US" dirty="0" smtClean="0"/>
              <a:t>from more rigid to more liberal approach</a:t>
            </a:r>
          </a:p>
          <a:p>
            <a:pPr lvl="2"/>
            <a:r>
              <a:rPr lang="en-US" dirty="0" smtClean="0"/>
              <a:t>less interest, but also positive experiences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14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AutoShape 2"/>
          <p:cNvSpPr>
            <a:spLocks noChangeArrowheads="1"/>
          </p:cNvSpPr>
          <p:nvPr/>
        </p:nvSpPr>
        <p:spPr bwMode="auto">
          <a:xfrm>
            <a:off x="762000" y="2067508"/>
            <a:ext cx="7913688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5725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  <a:p>
            <a:pPr eaLnBrk="1" hangingPunct="1"/>
            <a:r>
              <a:rPr lang="en-US" smtClean="0"/>
              <a:t>Scope and Minor Changes</a:t>
            </a:r>
            <a:endParaRPr lang="sr-Latn-CS" smtClean="0"/>
          </a:p>
          <a:p>
            <a:pPr eaLnBrk="1" hangingPunct="1"/>
            <a:r>
              <a:rPr lang="en-US" smtClean="0"/>
              <a:t>Reaccreditation and Future Steps</a:t>
            </a:r>
            <a:endParaRPr lang="sr-Latn-C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15</a:t>
            </a:fld>
            <a:r>
              <a:rPr lang="en-US" smtClean="0"/>
              <a:t> / 23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Reaccreditation and Future Steps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Still open dilemmas for the near future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One, two or three </a:t>
            </a:r>
            <a:r>
              <a:rPr lang="en-US" dirty="0" smtClean="0"/>
              <a:t>different study programs?</a:t>
            </a:r>
          </a:p>
          <a:p>
            <a:pPr lvl="2"/>
            <a:r>
              <a:rPr lang="en-US" dirty="0" smtClean="0"/>
              <a:t>Personal view:</a:t>
            </a:r>
          </a:p>
          <a:p>
            <a:pPr lvl="3"/>
            <a:r>
              <a:rPr lang="en-US" dirty="0" smtClean="0"/>
              <a:t>Many declaratively propose two or three study programs</a:t>
            </a:r>
          </a:p>
          <a:p>
            <a:pPr lvl="3"/>
            <a:r>
              <a:rPr lang="en-US" dirty="0" smtClean="0"/>
              <a:t>In silence, many tends to the unified study program</a:t>
            </a:r>
          </a:p>
          <a:p>
            <a:pPr lvl="3"/>
            <a:r>
              <a:rPr lang="en-US" dirty="0" smtClean="0"/>
              <a:t>Different views of younger vs. older colleagues</a:t>
            </a:r>
          </a:p>
          <a:p>
            <a:pPr lvl="3"/>
            <a:r>
              <a:rPr lang="en-US" dirty="0" smtClean="0"/>
              <a:t>Different views about a number of common semesters</a:t>
            </a:r>
          </a:p>
          <a:p>
            <a:pPr lvl="1"/>
            <a:r>
              <a:rPr lang="en-US" dirty="0" smtClean="0"/>
              <a:t>If one, should </a:t>
            </a:r>
            <a:r>
              <a:rPr lang="en-US" dirty="0" err="1" smtClean="0"/>
              <a:t>CSy</a:t>
            </a:r>
            <a:r>
              <a:rPr lang="en-US" dirty="0" smtClean="0"/>
              <a:t>, CE and CS&amp;I </a:t>
            </a:r>
            <a:r>
              <a:rPr lang="en-US" b="1" dirty="0" smtClean="0">
                <a:solidFill>
                  <a:srgbClr val="FF0000"/>
                </a:solidFill>
              </a:rPr>
              <a:t>participate as 1/3 </a:t>
            </a:r>
            <a:r>
              <a:rPr lang="en-US" dirty="0" smtClean="0"/>
              <a:t>in the first two years?</a:t>
            </a:r>
          </a:p>
          <a:p>
            <a:pPr lvl="2"/>
            <a:r>
              <a:rPr lang="en-US" dirty="0" smtClean="0"/>
              <a:t>Personal view:</a:t>
            </a:r>
          </a:p>
          <a:p>
            <a:pPr lvl="3"/>
            <a:r>
              <a:rPr lang="en-US" dirty="0" smtClean="0"/>
              <a:t>Many declare 1/3 participation as the only solution, instead of a definite separation as the final choice</a:t>
            </a:r>
          </a:p>
          <a:p>
            <a:pPr lvl="3"/>
            <a:r>
              <a:rPr lang="en-US" dirty="0" smtClean="0"/>
              <a:t>In silence, all believe that 1/3 participation is a death principle</a:t>
            </a:r>
          </a:p>
          <a:p>
            <a:pPr lvl="1"/>
            <a:r>
              <a:rPr lang="en-US" dirty="0" smtClean="0"/>
              <a:t>September is a key-month to create a decision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16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Reaccreditation and Future Steps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Study program framework</a:t>
            </a:r>
          </a:p>
          <a:p>
            <a:pPr lvl="1"/>
            <a:r>
              <a:rPr lang="en-US" b="1" smtClean="0"/>
              <a:t>Already adopted at the level of the department</a:t>
            </a:r>
          </a:p>
          <a:p>
            <a:pPr lvl="1"/>
            <a:r>
              <a:rPr lang="en-US" smtClean="0"/>
              <a:t>B.Sc. Level 	- 4 years / 8 semesters</a:t>
            </a:r>
          </a:p>
          <a:p>
            <a:pPr lvl="1"/>
            <a:r>
              <a:rPr lang="en-US" smtClean="0"/>
              <a:t>M.Sc. Level	- 1,5 year / 3 semesters</a:t>
            </a:r>
          </a:p>
          <a:p>
            <a:pPr lvl="1"/>
            <a:r>
              <a:rPr lang="en-US" smtClean="0"/>
              <a:t>Courses – just two kinds</a:t>
            </a:r>
          </a:p>
          <a:p>
            <a:pPr lvl="2"/>
            <a:r>
              <a:rPr lang="en-US" smtClean="0"/>
              <a:t>large courses		– 6 hours / week in total, 6 ECTS</a:t>
            </a:r>
          </a:p>
          <a:p>
            <a:pPr lvl="3"/>
            <a:r>
              <a:rPr lang="en-US" smtClean="0"/>
              <a:t>it allows different combinations: 2+4, 4+2, 3+3</a:t>
            </a:r>
          </a:p>
          <a:p>
            <a:pPr lvl="2"/>
            <a:r>
              <a:rPr lang="en-US" smtClean="0"/>
              <a:t>small courses		– 3 hours / week in total, 3 ECTS</a:t>
            </a:r>
          </a:p>
          <a:p>
            <a:pPr lvl="3"/>
            <a:r>
              <a:rPr lang="en-US" smtClean="0"/>
              <a:t>it allows different combinations: from 3+0 to 0+3</a:t>
            </a:r>
          </a:p>
          <a:p>
            <a:pPr lvl="1"/>
            <a:r>
              <a:rPr lang="en-US" smtClean="0"/>
              <a:t>Semesters:</a:t>
            </a:r>
          </a:p>
          <a:p>
            <a:pPr lvl="2"/>
            <a:r>
              <a:rPr lang="en-US" smtClean="0"/>
              <a:t>1 hour = 1 ECTS (always)</a:t>
            </a:r>
          </a:p>
          <a:p>
            <a:pPr lvl="2"/>
            <a:r>
              <a:rPr lang="en-US" smtClean="0"/>
              <a:t>each semester = 30 hours = 30 ECTS</a:t>
            </a:r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17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Reaccreditation and Future Steps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Study program framework</a:t>
            </a:r>
          </a:p>
          <a:p>
            <a:pPr lvl="1"/>
            <a:r>
              <a:rPr lang="en-US" b="1" smtClean="0"/>
              <a:t>Already formally adopted at the level of the department</a:t>
            </a:r>
            <a:endParaRPr lang="en-US" smtClean="0"/>
          </a:p>
          <a:p>
            <a:pPr lvl="1"/>
            <a:r>
              <a:rPr lang="en-US" smtClean="0"/>
              <a:t>However, some still believe that it is not appropriate </a:t>
            </a:r>
          </a:p>
          <a:p>
            <a:pPr lvl="2"/>
            <a:r>
              <a:rPr lang="en-US" smtClean="0"/>
              <a:t>and even more, that it should be ignored in the next accreditation process</a:t>
            </a:r>
          </a:p>
          <a:p>
            <a:pPr lvl="1"/>
            <a:r>
              <a:rPr lang="en-US" smtClean="0"/>
              <a:t>A positive initiative from the FTS management level</a:t>
            </a:r>
          </a:p>
          <a:p>
            <a:pPr lvl="2"/>
            <a:r>
              <a:rPr lang="en-US" smtClean="0"/>
              <a:t>A category of </a:t>
            </a:r>
            <a:r>
              <a:rPr lang="en-US" b="1" smtClean="0">
                <a:solidFill>
                  <a:srgbClr val="FF0000"/>
                </a:solidFill>
              </a:rPr>
              <a:t>referenced course </a:t>
            </a:r>
            <a:r>
              <a:rPr lang="en-US" smtClean="0"/>
              <a:t>is finally introduced</a:t>
            </a:r>
          </a:p>
          <a:p>
            <a:pPr lvl="3"/>
            <a:r>
              <a:rPr lang="en-US" smtClean="0"/>
              <a:t>A course in one study program referenced (inherited as-is) from the other study program</a:t>
            </a:r>
          </a:p>
          <a:p>
            <a:pPr lvl="3"/>
            <a:r>
              <a:rPr lang="en-US" smtClean="0"/>
              <a:t>In this way, all courses at FTS may be declared as: </a:t>
            </a:r>
            <a:r>
              <a:rPr lang="en-US" b="1" smtClean="0"/>
              <a:t>public</a:t>
            </a:r>
            <a:r>
              <a:rPr lang="en-US" smtClean="0"/>
              <a:t>, </a:t>
            </a:r>
            <a:r>
              <a:rPr lang="en-US" b="1" smtClean="0"/>
              <a:t>protected </a:t>
            </a:r>
            <a:r>
              <a:rPr lang="en-US" smtClean="0"/>
              <a:t>and </a:t>
            </a:r>
            <a:r>
              <a:rPr lang="en-US" b="1" smtClean="0"/>
              <a:t>private</a:t>
            </a:r>
          </a:p>
          <a:p>
            <a:pPr lvl="2"/>
            <a:r>
              <a:rPr lang="en-US" smtClean="0"/>
              <a:t>Finally, a formal basis for increased level of interoperability</a:t>
            </a:r>
          </a:p>
          <a:p>
            <a:pPr lvl="2"/>
            <a:r>
              <a:rPr lang="en-US" smtClean="0"/>
              <a:t>Practically, it imposes a general study program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18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Reaccreditation and Future Steps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Still open dilemmas for the near future</a:t>
            </a:r>
          </a:p>
          <a:p>
            <a:pPr lvl="1"/>
            <a:r>
              <a:rPr lang="en-US" b="1" dirty="0" smtClean="0"/>
              <a:t>Current: </a:t>
            </a:r>
          </a:p>
          <a:p>
            <a:pPr lvl="2"/>
            <a:r>
              <a:rPr lang="en-US" dirty="0" smtClean="0"/>
              <a:t>M.Sc. level: 1 year (2 semesters), 60 ECTS in total 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– courses (30 ECTS), 2</a:t>
            </a:r>
            <a:r>
              <a:rPr lang="en-US" baseline="30000" dirty="0" smtClean="0"/>
              <a:t>nd</a:t>
            </a:r>
            <a:r>
              <a:rPr lang="en-US" dirty="0" smtClean="0"/>
              <a:t> semester – M.Sc. thesis (30 ECTS)</a:t>
            </a:r>
          </a:p>
          <a:p>
            <a:pPr lvl="1"/>
            <a:r>
              <a:rPr lang="en-US" b="1" dirty="0" smtClean="0"/>
              <a:t>Future, two alternatives: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M.Sc. level of 1,5 year (3 semesters), 90 ECTS in total</a:t>
            </a:r>
          </a:p>
          <a:p>
            <a:pPr lvl="3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semesters – courses, 60 ECTS</a:t>
            </a:r>
          </a:p>
          <a:p>
            <a:pPr lvl="3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semester – M.Sc. thesis, 30 ECTS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M.Sc. level of 1 year (2 semesters), 60 ECTS in total</a:t>
            </a:r>
          </a:p>
          <a:p>
            <a:pPr lvl="3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semesters – courses, 40 ECTS</a:t>
            </a:r>
          </a:p>
          <a:p>
            <a:pPr lvl="3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semester – M.Sc. thesis, 20 ECTS</a:t>
            </a:r>
          </a:p>
          <a:p>
            <a:pPr lvl="1"/>
            <a:r>
              <a:rPr lang="en-US" dirty="0" smtClean="0"/>
              <a:t>Students and staff are quite well motivated for 1,5 year scheme. Open issue: Ministry of Education?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19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</a:t>
            </a:r>
            <a:r>
              <a:rPr lang="en-US" dirty="0" smtClean="0"/>
              <a:t>Dilemmas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/>
              <a:t>Teaching CS&amp;I </a:t>
            </a:r>
            <a:r>
              <a:rPr lang="en-US" b="1" dirty="0" smtClean="0"/>
              <a:t>at </a:t>
            </a:r>
            <a:r>
              <a:rPr lang="en-US" b="1" dirty="0" smtClean="0"/>
              <a:t>Engineering </a:t>
            </a:r>
            <a:r>
              <a:rPr lang="en-US" b="1" dirty="0" smtClean="0"/>
              <a:t>Faculties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b="1" dirty="0" smtClean="0"/>
              <a:t>Is there a pragmatic approach to </a:t>
            </a:r>
          </a:p>
          <a:p>
            <a:pPr lvl="1"/>
            <a:r>
              <a:rPr lang="en-US" b="1" dirty="0" smtClean="0"/>
              <a:t>Derive commonalities and</a:t>
            </a:r>
          </a:p>
          <a:p>
            <a:pPr lvl="1"/>
            <a:r>
              <a:rPr lang="en-US" b="1" dirty="0" smtClean="0"/>
              <a:t>Iron differences?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  <p:pic>
        <p:nvPicPr>
          <p:cNvPr id="1026" name="Picture 2" descr="C:\Program Files\Microsoft Office\MEDIA\CAGCAT10\j023426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113076"/>
            <a:ext cx="2319196" cy="2260349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OFFICE12\Lines\BD21332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508" y="5409220"/>
            <a:ext cx="8892988" cy="54006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Reaccreditation and Future Steps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Other initiatives - FTS</a:t>
            </a:r>
          </a:p>
          <a:p>
            <a:pPr lvl="1"/>
            <a:r>
              <a:rPr lang="en-US" b="1" dirty="0" smtClean="0"/>
              <a:t>Explosion </a:t>
            </a:r>
            <a:r>
              <a:rPr lang="en-US" dirty="0" smtClean="0"/>
              <a:t>of various study programs is going on</a:t>
            </a:r>
          </a:p>
          <a:p>
            <a:pPr lvl="1"/>
            <a:r>
              <a:rPr lang="en-US" dirty="0" smtClean="0"/>
              <a:t>A lot of study programs </a:t>
            </a:r>
            <a:r>
              <a:rPr lang="en-US" b="1" dirty="0" smtClean="0"/>
              <a:t>encompassing CS&amp;I </a:t>
            </a:r>
            <a:r>
              <a:rPr lang="en-US" dirty="0" smtClean="0"/>
              <a:t>disciplines</a:t>
            </a:r>
          </a:p>
          <a:p>
            <a:pPr lvl="2"/>
            <a:r>
              <a:rPr lang="en-US" dirty="0" smtClean="0"/>
              <a:t>in more or less extent</a:t>
            </a:r>
          </a:p>
          <a:p>
            <a:pPr lvl="2"/>
            <a:r>
              <a:rPr lang="en-US" dirty="0" smtClean="0"/>
              <a:t>wishing to exploit software engineering as an applied discipline</a:t>
            </a:r>
          </a:p>
          <a:p>
            <a:pPr lvl="1"/>
            <a:r>
              <a:rPr lang="en-US" dirty="0" smtClean="0"/>
              <a:t>Many are aware of an importance having a </a:t>
            </a:r>
            <a:r>
              <a:rPr lang="en-US" b="1" dirty="0" smtClean="0"/>
              <a:t>general study program framework</a:t>
            </a:r>
          </a:p>
          <a:p>
            <a:pPr lvl="2"/>
            <a:r>
              <a:rPr lang="en-US" dirty="0" smtClean="0"/>
              <a:t>the same or very similar to the one that we have already formally adopted</a:t>
            </a:r>
          </a:p>
          <a:p>
            <a:pPr lvl="1"/>
            <a:r>
              <a:rPr lang="en-US" dirty="0" smtClean="0"/>
              <a:t>Many are aware of a need to </a:t>
            </a:r>
            <a:r>
              <a:rPr lang="en-US" b="1" dirty="0" smtClean="0"/>
              <a:t>raise interoperability</a:t>
            </a:r>
          </a:p>
          <a:p>
            <a:pPr lvl="2"/>
            <a:r>
              <a:rPr lang="en-US" dirty="0" smtClean="0"/>
              <a:t>student and course exchanging capacity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20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Reaccreditation and Future Steps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Other initiatives – Academic Community</a:t>
            </a:r>
          </a:p>
          <a:p>
            <a:pPr lvl="1"/>
            <a:r>
              <a:rPr lang="en-US" dirty="0" smtClean="0"/>
              <a:t>An emerging requirement (coming from EU and the region): to increase student mobility</a:t>
            </a:r>
          </a:p>
          <a:p>
            <a:pPr lvl="2"/>
            <a:r>
              <a:rPr lang="en-US" dirty="0" smtClean="0"/>
              <a:t>even to the level of 30%-40% students' population being exchanged between European universities</a:t>
            </a:r>
          </a:p>
          <a:p>
            <a:pPr lvl="1"/>
            <a:r>
              <a:rPr lang="en-US" dirty="0" smtClean="0"/>
              <a:t>Issues of student mobility programs: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More rigid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more liberal </a:t>
            </a:r>
            <a:r>
              <a:rPr lang="en-US" dirty="0" smtClean="0"/>
              <a:t>approach in creating </a:t>
            </a:r>
            <a:r>
              <a:rPr lang="en-US" b="1" dirty="0" smtClean="0"/>
              <a:t>equivalences between study programs </a:t>
            </a:r>
            <a:r>
              <a:rPr lang="en-US" dirty="0" smtClean="0"/>
              <a:t>and courses?</a:t>
            </a:r>
          </a:p>
          <a:p>
            <a:pPr lvl="2"/>
            <a:r>
              <a:rPr lang="en-US" dirty="0" smtClean="0"/>
              <a:t>Does student mobility serve just </a:t>
            </a:r>
            <a:r>
              <a:rPr lang="en-US" b="1" dirty="0" smtClean="0"/>
              <a:t>"for tourism" </a:t>
            </a:r>
            <a:r>
              <a:rPr lang="en-US" dirty="0" smtClean="0"/>
              <a:t>or for </a:t>
            </a:r>
            <a:r>
              <a:rPr lang="en-US" b="1" dirty="0" smtClean="0"/>
              <a:t>strong study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Current experiences are heterogeneous – vary from rigid to quite liberal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21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Reaccreditation and Future Steps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Other initiatives – Industry</a:t>
            </a:r>
          </a:p>
          <a:p>
            <a:pPr lvl="1"/>
            <a:r>
              <a:rPr lang="en-US" dirty="0" smtClean="0"/>
              <a:t>A strong requirement of a power system software company to create a customized interdisciplinary study program</a:t>
            </a:r>
          </a:p>
          <a:p>
            <a:pPr lvl="2"/>
            <a:r>
              <a:rPr lang="en-US" dirty="0" smtClean="0"/>
              <a:t>better fitting to their business needs</a:t>
            </a:r>
          </a:p>
          <a:p>
            <a:pPr lvl="2"/>
            <a:r>
              <a:rPr lang="en-US" dirty="0" smtClean="0"/>
              <a:t>a close relationship with Department of Electronics, Power Systems and Telecommunications</a:t>
            </a:r>
          </a:p>
          <a:p>
            <a:pPr lvl="1"/>
            <a:r>
              <a:rPr lang="en-US" dirty="0" smtClean="0"/>
              <a:t>Title alternatives: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Power System's Software Engineering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Software Engineering in Power Systems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Software Engineering in Infrastructure Systems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Software and System Engineering</a:t>
            </a:r>
          </a:p>
          <a:p>
            <a:pPr lvl="1"/>
            <a:r>
              <a:rPr lang="en-US" dirty="0" smtClean="0"/>
              <a:t>The same general framework of study program already adopted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22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Reaccreditation and Future Steps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Power System's Software Engineering</a:t>
            </a:r>
          </a:p>
          <a:p>
            <a:r>
              <a:rPr lang="en-US" dirty="0" smtClean="0"/>
              <a:t>Questions (sometimes painful): </a:t>
            </a:r>
          </a:p>
          <a:p>
            <a:pPr lvl="1"/>
            <a:r>
              <a:rPr lang="en-US" dirty="0" smtClean="0"/>
              <a:t>Do these titles really </a:t>
            </a:r>
            <a:r>
              <a:rPr lang="en-US" b="1" dirty="0" smtClean="0"/>
              <a:t>mean the same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Personal view: YES</a:t>
            </a:r>
          </a:p>
          <a:p>
            <a:pPr lvl="1"/>
            <a:r>
              <a:rPr lang="en-US" dirty="0" smtClean="0"/>
              <a:t>Will different organization units of FTS </a:t>
            </a:r>
            <a:r>
              <a:rPr lang="en-US" b="1" dirty="0" smtClean="0"/>
              <a:t>see these titles the same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Personal view: NO </a:t>
            </a:r>
          </a:p>
          <a:p>
            <a:pPr lvl="2"/>
            <a:r>
              <a:rPr lang="en-US" dirty="0" smtClean="0"/>
              <a:t>A special care is needed to create a "right" title</a:t>
            </a:r>
          </a:p>
          <a:p>
            <a:pPr lvl="1"/>
            <a:r>
              <a:rPr lang="en-US" dirty="0" smtClean="0"/>
              <a:t>Is it </a:t>
            </a:r>
            <a:r>
              <a:rPr lang="en-US" b="1" dirty="0" smtClean="0"/>
              <a:t>predominantly </a:t>
            </a:r>
            <a:r>
              <a:rPr lang="en-US" dirty="0" smtClean="0"/>
              <a:t>Software Engineering or Power Systems or just System Engineering curriculum, in reality?</a:t>
            </a:r>
          </a:p>
          <a:p>
            <a:pPr lvl="2"/>
            <a:r>
              <a:rPr lang="en-US" dirty="0" smtClean="0"/>
              <a:t>Personal view: more than 80% it is a classical CS&amp;I program with a strong accent to interdisciplinary engineering topics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23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06375" y="574675"/>
            <a:ext cx="8937625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Issues and Dilemmas in Teaching Computer Science and Informatics Courses at Engineering Faculties</a:t>
            </a:r>
            <a:endParaRPr kumimoji="0" lang="en-US" sz="3400" b="1" i="0" u="none" strike="noStrike" kern="0" cap="none" spc="0" normalizeH="0" baseline="0" noProof="0" smtClean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 rot="19619064">
            <a:off x="-211193" y="1344621"/>
            <a:ext cx="4998055" cy="70788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glow" dir="tl">
              <a:rot lat="0" lon="0" rev="5400000"/>
            </a:lightRig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sz="4000" b="1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End of Presentation</a:t>
            </a:r>
            <a:endParaRPr lang="en-US" sz="4000" b="1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AutoShape 2"/>
          <p:cNvSpPr>
            <a:spLocks noChangeArrowheads="1"/>
          </p:cNvSpPr>
          <p:nvPr/>
        </p:nvSpPr>
        <p:spPr bwMode="auto">
          <a:xfrm>
            <a:off x="762000" y="1066800"/>
            <a:ext cx="7913688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5725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  <a:p>
            <a:pPr eaLnBrk="1" hangingPunct="1"/>
            <a:r>
              <a:rPr lang="en-US" smtClean="0"/>
              <a:t>Scope and Minor Changes</a:t>
            </a:r>
            <a:endParaRPr lang="sr-Latn-CS" smtClean="0"/>
          </a:p>
          <a:p>
            <a:pPr eaLnBrk="1" hangingPunct="1"/>
            <a:r>
              <a:rPr lang="en-US" smtClean="0"/>
              <a:t>Reaccreditation and Future Steps</a:t>
            </a:r>
            <a:endParaRPr lang="sr-Latn-C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3</a:t>
            </a:fld>
            <a:r>
              <a:rPr lang="en-US" smtClean="0"/>
              <a:t> / 23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New accreditation process</a:t>
            </a:r>
          </a:p>
          <a:p>
            <a:pPr lvl="1"/>
            <a:r>
              <a:rPr lang="en-US" dirty="0" smtClean="0"/>
              <a:t>2007 – 1</a:t>
            </a:r>
            <a:r>
              <a:rPr lang="en-US" baseline="30000" dirty="0" smtClean="0"/>
              <a:t>st</a:t>
            </a:r>
            <a:r>
              <a:rPr lang="en-US" dirty="0" smtClean="0"/>
              <a:t> accreditation cycle at Faculty of Technical Sciences (FTS) and generally in Serbia</a:t>
            </a:r>
          </a:p>
          <a:p>
            <a:pPr lvl="1"/>
            <a:r>
              <a:rPr lang="en-US" dirty="0" smtClean="0"/>
              <a:t>2012 – the next accreditation cycle comes soon</a:t>
            </a:r>
          </a:p>
          <a:p>
            <a:pPr lvl="1"/>
            <a:r>
              <a:rPr lang="en-US" dirty="0" smtClean="0"/>
              <a:t>Always open issue: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to name and structure Computer Science and Informatics (CS&amp;I) </a:t>
            </a:r>
            <a:r>
              <a:rPr lang="en-US" dirty="0" smtClean="0"/>
              <a:t>curriculum </a:t>
            </a:r>
            <a:r>
              <a:rPr lang="en-US" dirty="0" smtClean="0"/>
              <a:t>at FTS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CS&amp;I as an engineering discipline at engineering faculty?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4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AutoShape 2"/>
          <p:cNvSpPr>
            <a:spLocks noChangeArrowheads="1"/>
          </p:cNvSpPr>
          <p:nvPr/>
        </p:nvSpPr>
        <p:spPr bwMode="auto">
          <a:xfrm>
            <a:off x="762000" y="1600200"/>
            <a:ext cx="7913688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shade val="5725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  <a:p>
            <a:pPr eaLnBrk="1" hangingPunct="1"/>
            <a:r>
              <a:rPr lang="en-US" smtClean="0"/>
              <a:t>Scope and Minor Changes</a:t>
            </a:r>
            <a:endParaRPr lang="sr-Latn-CS" smtClean="0"/>
          </a:p>
          <a:p>
            <a:pPr eaLnBrk="1" hangingPunct="1"/>
            <a:r>
              <a:rPr lang="en-US" smtClean="0"/>
              <a:t>Reaccreditation and Future Steps</a:t>
            </a:r>
            <a:endParaRPr lang="sr-Latn-C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5</a:t>
            </a:fld>
            <a:r>
              <a:rPr lang="en-US" smtClean="0"/>
              <a:t> / 23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Scope and Minor Changes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Department of Computing and Control</a:t>
            </a:r>
          </a:p>
          <a:p>
            <a:r>
              <a:rPr lang="en-US" dirty="0" smtClean="0"/>
              <a:t>Three divisions, each of with two chairs</a:t>
            </a:r>
          </a:p>
          <a:p>
            <a:pPr lvl="1"/>
            <a:r>
              <a:rPr lang="en-US" dirty="0" smtClean="0"/>
              <a:t>Control </a:t>
            </a:r>
            <a:r>
              <a:rPr lang="en-US" dirty="0" smtClean="0"/>
              <a:t>Systems (</a:t>
            </a:r>
            <a:r>
              <a:rPr lang="en-US" dirty="0" err="1" smtClean="0"/>
              <a:t>CSy</a:t>
            </a:r>
            <a:r>
              <a:rPr lang="en-US" dirty="0" smtClean="0"/>
              <a:t>)</a:t>
            </a:r>
            <a:endParaRPr lang="en-GB" dirty="0" smtClean="0"/>
          </a:p>
          <a:p>
            <a:pPr lvl="1"/>
            <a:r>
              <a:rPr lang="en-US" dirty="0" smtClean="0"/>
              <a:t>Computer Engineering and Computer </a:t>
            </a:r>
            <a:r>
              <a:rPr lang="en-US" dirty="0" smtClean="0"/>
              <a:t>Communications (CE)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Applied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Computer Science and </a:t>
            </a:r>
            <a:r>
              <a:rPr lang="en-US" dirty="0" smtClean="0"/>
              <a:t>Informatics (CS&amp;I)</a:t>
            </a:r>
            <a:endParaRPr lang="en-US" dirty="0" smtClean="0"/>
          </a:p>
          <a:p>
            <a:pPr lvl="2"/>
            <a:r>
              <a:rPr lang="en-US" dirty="0" smtClean="0"/>
              <a:t>Applied Computer Science</a:t>
            </a:r>
          </a:p>
          <a:p>
            <a:pPr lvl="2"/>
            <a:r>
              <a:rPr lang="en-US" dirty="0" smtClean="0"/>
              <a:t>Informatics</a:t>
            </a:r>
          </a:p>
          <a:p>
            <a:pPr lvl="1"/>
            <a:r>
              <a:rPr lang="en-US" b="1" dirty="0" smtClean="0"/>
              <a:t>Applied </a:t>
            </a:r>
            <a:r>
              <a:rPr lang="en-US" dirty="0" smtClean="0"/>
              <a:t>– to be formally different from Science disciplines</a:t>
            </a:r>
          </a:p>
          <a:p>
            <a:pPr lvl="2"/>
            <a:r>
              <a:rPr lang="en-US" dirty="0" smtClean="0"/>
              <a:t>Formally, Computer Science at Serbian universities is an exclusive property of faculties of science!</a:t>
            </a:r>
          </a:p>
          <a:p>
            <a:pPr lvl="1"/>
            <a:r>
              <a:rPr lang="en-US" dirty="0" smtClean="0"/>
              <a:t>In reality: what is applicable vs. non-applicable in CS?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6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Scope and Minor Changes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Department of Computing and Control</a:t>
            </a:r>
          </a:p>
          <a:p>
            <a:r>
              <a:rPr lang="en-US" dirty="0" smtClean="0"/>
              <a:t>Titles in diplomas:</a:t>
            </a:r>
          </a:p>
          <a:p>
            <a:pPr lvl="1"/>
            <a:r>
              <a:rPr lang="en-US" dirty="0" smtClean="0"/>
              <a:t>Introduced and classified formally at the level of Republic of Serbia</a:t>
            </a:r>
          </a:p>
          <a:p>
            <a:pPr lvl="1"/>
            <a:r>
              <a:rPr lang="en-US" dirty="0" smtClean="0"/>
              <a:t>Shared with Department of Electronics, Power Systems and Telecommunications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B.Sc. in Electrical and Computer Engineering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M.Sc. in Electrical and Computer Engineering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be changed ("divided"), but there is no full agreement inside community if it makes sense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7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Scope and Minor Changes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28000"/>
          </a:xfrm>
        </p:spPr>
        <p:txBody>
          <a:bodyPr/>
          <a:lstStyle/>
          <a:p>
            <a:r>
              <a:rPr lang="en-US" b="1" dirty="0" smtClean="0"/>
              <a:t>Department of Computing and Control</a:t>
            </a:r>
          </a:p>
          <a:p>
            <a:pPr lvl="1"/>
            <a:r>
              <a:rPr lang="en-US" dirty="0" smtClean="0"/>
              <a:t>All the time, a unified study program in Computing and Control, but</a:t>
            </a:r>
            <a:endParaRPr lang="en-GB" dirty="0" smtClean="0"/>
          </a:p>
          <a:p>
            <a:pPr lvl="1"/>
            <a:r>
              <a:rPr lang="en-US" dirty="0" smtClean="0"/>
              <a:t>Always, three different tracks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Control Systems (</a:t>
            </a:r>
            <a:r>
              <a:rPr lang="en-US" b="1" dirty="0" err="1" smtClean="0">
                <a:solidFill>
                  <a:srgbClr val="FF0000"/>
                </a:solidFill>
              </a:rPr>
              <a:t>CSy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Computer </a:t>
            </a:r>
            <a:r>
              <a:rPr lang="en-US" b="1" dirty="0" smtClean="0">
                <a:solidFill>
                  <a:srgbClr val="FF0000"/>
                </a:solidFill>
              </a:rPr>
              <a:t>Engineering and Computer Communications </a:t>
            </a:r>
            <a:r>
              <a:rPr lang="en-US" b="1" dirty="0" smtClean="0">
                <a:solidFill>
                  <a:srgbClr val="FF0000"/>
                </a:solidFill>
              </a:rPr>
              <a:t>(CE)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(Applied) CS&amp;I</a:t>
            </a:r>
          </a:p>
          <a:p>
            <a:r>
              <a:rPr lang="en-US" b="1" dirty="0" smtClean="0"/>
              <a:t>Curriculum from 2007</a:t>
            </a:r>
          </a:p>
          <a:p>
            <a:pPr lvl="1"/>
            <a:r>
              <a:rPr lang="en-US" dirty="0" smtClean="0"/>
              <a:t>Almost 2,5 years (5 semesters) common for all three tracks</a:t>
            </a:r>
          </a:p>
          <a:p>
            <a:pPr lvl="1"/>
            <a:r>
              <a:rPr lang="en-US" dirty="0" smtClean="0"/>
              <a:t>non-uniform study program:</a:t>
            </a:r>
          </a:p>
          <a:p>
            <a:pPr lvl="2"/>
            <a:r>
              <a:rPr lang="en-US" dirty="0" smtClean="0"/>
              <a:t>courses of the form: 2+2, 2+4, 3+2, 3+3, 4+4, etc.</a:t>
            </a:r>
          </a:p>
          <a:p>
            <a:pPr lvl="2"/>
            <a:r>
              <a:rPr lang="en-US" dirty="0" smtClean="0"/>
              <a:t>semesters with 26 – 30 classes / week</a:t>
            </a:r>
          </a:p>
          <a:p>
            <a:pPr lvl="2">
              <a:lnSpc>
                <a:spcPts val="2200"/>
              </a:lnSpc>
            </a:pPr>
            <a:r>
              <a:rPr lang="en-US" dirty="0" smtClean="0"/>
              <a:t>different numbers of ECTSs assigned to the equally weighted courses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8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and Minor Changes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Curriculum from 2010</a:t>
            </a:r>
            <a:endParaRPr lang="en-US" smtClean="0"/>
          </a:p>
          <a:p>
            <a:pPr lvl="1"/>
            <a:r>
              <a:rPr lang="en-US" smtClean="0"/>
              <a:t>Derived from the previous (2007) curriculum by applying "minor changes" – up to 20% of changes</a:t>
            </a:r>
          </a:p>
          <a:p>
            <a:pPr lvl="2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and 4</a:t>
            </a:r>
            <a:r>
              <a:rPr lang="en-US" baseline="30000" smtClean="0"/>
              <a:t>th</a:t>
            </a:r>
            <a:r>
              <a:rPr lang="en-US" smtClean="0"/>
              <a:t> years unchanged</a:t>
            </a:r>
          </a:p>
          <a:p>
            <a:pPr lvl="2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 and 3</a:t>
            </a:r>
            <a:r>
              <a:rPr lang="en-US" baseline="30000" smtClean="0"/>
              <a:t>rd</a:t>
            </a:r>
            <a:r>
              <a:rPr lang="en-US" smtClean="0"/>
              <a:t> year changed</a:t>
            </a:r>
          </a:p>
          <a:p>
            <a:pPr lvl="1"/>
            <a:r>
              <a:rPr lang="en-US" smtClean="0"/>
              <a:t>A level of commonality decreased practically to 2 years only</a:t>
            </a:r>
          </a:p>
          <a:p>
            <a:pPr lvl="1"/>
            <a:r>
              <a:rPr lang="en-US" smtClean="0"/>
              <a:t>Study program remains non-uniform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48C0-C061-49C7-B0BF-CEDF3CCDDB2C}" type="slidenum">
              <a:rPr lang="en-US" smtClean="0"/>
              <a:pPr>
                <a:defRPr/>
              </a:pPr>
              <a:t>9</a:t>
            </a:fld>
            <a:r>
              <a:rPr lang="en-US" smtClean="0"/>
              <a:t> / 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JCSE W-2012 / Ivan Luković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Opatija, 2 – 9. 9. 2012.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ljska">
  <a:themeElements>
    <a:clrScheme name="Poljsk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lj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ljs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js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js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js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js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js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js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js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js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js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js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js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Poljska</Template>
  <TotalTime>9535</TotalTime>
  <Words>2075</Words>
  <Application>Microsoft Office PowerPoint</Application>
  <PresentationFormat>On-screen Show (4:3)</PresentationFormat>
  <Paragraphs>286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Poljska</vt:lpstr>
      <vt:lpstr>Issues and Dilemmas in Teaching Computer Science and Informatics Courses at Engineering Faculties</vt:lpstr>
      <vt:lpstr>Issues and Dilemmas</vt:lpstr>
      <vt:lpstr>Agenda</vt:lpstr>
      <vt:lpstr>Motivation</vt:lpstr>
      <vt:lpstr>Agenda</vt:lpstr>
      <vt:lpstr>Scope and Minor Changes</vt:lpstr>
      <vt:lpstr>Scope and Minor Changes</vt:lpstr>
      <vt:lpstr>Scope and Minor Changes</vt:lpstr>
      <vt:lpstr>Scope and Minor Changes</vt:lpstr>
      <vt:lpstr>Scope and Minor Changes</vt:lpstr>
      <vt:lpstr>Scope and Minor Changes</vt:lpstr>
      <vt:lpstr>Scope and Minor Changes</vt:lpstr>
      <vt:lpstr>Scope and Minor Changes</vt:lpstr>
      <vt:lpstr>Scope and Minor Changes</vt:lpstr>
      <vt:lpstr>Agenda</vt:lpstr>
      <vt:lpstr>Reaccreditation and Future Steps</vt:lpstr>
      <vt:lpstr>Reaccreditation and Future Steps</vt:lpstr>
      <vt:lpstr>Reaccreditation and Future Steps</vt:lpstr>
      <vt:lpstr>Reaccreditation and Future Steps</vt:lpstr>
      <vt:lpstr>Reaccreditation and Future Steps</vt:lpstr>
      <vt:lpstr>Reaccreditation and Future Steps</vt:lpstr>
      <vt:lpstr>Reaccreditation and Future Steps</vt:lpstr>
      <vt:lpstr>Reaccreditation and Future Steps</vt:lpstr>
      <vt:lpstr>Slide 24</vt:lpstr>
    </vt:vector>
  </TitlesOfParts>
  <Company>FTN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Ovo je naslovno područje</dc:title>
  <dc:creator>Slavica Aleksić</dc:creator>
  <cp:lastModifiedBy>Ivan</cp:lastModifiedBy>
  <cp:revision>2914</cp:revision>
  <dcterms:created xsi:type="dcterms:W3CDTF">2002-09-20T23:16:04Z</dcterms:created>
  <dcterms:modified xsi:type="dcterms:W3CDTF">2012-09-03T10:37:33Z</dcterms:modified>
</cp:coreProperties>
</file>